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3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72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3891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247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2284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218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450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74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1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81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1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96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94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1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03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8E6EF-065C-4B5E-9B46-11A8D3AEF50D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119F8E-C750-48FE-9863-1C1215957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4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5083"/>
            <a:ext cx="9144000" cy="1153551"/>
          </a:xfrm>
        </p:spPr>
        <p:txBody>
          <a:bodyPr>
            <a:normAutofit/>
          </a:bodyPr>
          <a:lstStyle/>
          <a:p>
            <a:r>
              <a:rPr lang="ru-RU" dirty="0" smtClean="0"/>
              <a:t>Практическая работа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61514"/>
            <a:ext cx="9144000" cy="3696286"/>
          </a:xfrm>
        </p:spPr>
        <p:txBody>
          <a:bodyPr>
            <a:normAutofit/>
          </a:bodyPr>
          <a:lstStyle/>
          <a:p>
            <a:r>
              <a:rPr lang="ru-RU" dirty="0" smtClean="0"/>
              <a:t>Дисциплина: Теория информационных процессов и систем</a:t>
            </a:r>
          </a:p>
          <a:p>
            <a:endParaRPr lang="ru-RU" dirty="0" smtClean="0"/>
          </a:p>
          <a:p>
            <a:r>
              <a:rPr lang="ru-RU" dirty="0" smtClean="0"/>
              <a:t>Тема: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СИСТЕМЫ.  ВЫЯВЛЕНИЯ ПРОБЛЕМНОГО МЕСИВА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Ставрополь, 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46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проблемного месива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Иерархическое дерево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Задача распределения ресурсов и определения очередности решения проблем существенно облегчается, если удастся как-то упорядочить проблемное месиво. Рекомендуется после выявления проблемного месива заняться построением </a:t>
            </a:r>
            <a:r>
              <a:rPr lang="ru-RU" b="1" dirty="0"/>
              <a:t>иерархического дерева проблем</a:t>
            </a:r>
            <a:r>
              <a:rPr lang="ru-RU" dirty="0"/>
              <a:t>, выявляя тем самым причинно-следственные отношения между ними.</a:t>
            </a:r>
          </a:p>
          <a:p>
            <a:pPr marL="0" indent="0" algn="just">
              <a:buNone/>
            </a:pPr>
            <a:r>
              <a:rPr lang="ru-RU" dirty="0" smtClean="0"/>
              <a:t>Технику </a:t>
            </a:r>
            <a:r>
              <a:rPr lang="ru-RU" dirty="0"/>
              <a:t>построения дерева проблем можно описать следующим образом. </a:t>
            </a:r>
            <a:r>
              <a:rPr lang="ru-RU" dirty="0" err="1"/>
              <a:t>Стейкхолдеры</a:t>
            </a:r>
            <a:r>
              <a:rPr lang="ru-RU" dirty="0"/>
              <a:t> (участники проекта), ознакомившись с проблемным месивом, выписывают, каждый по своему усмотрению, ключевую, фокальную проблему во всем месиве. Каждый руководствуется собственными интересами и своими проблемами. Далее проводится коллективное обсуждение ранжирования проблем, пока участники не придут к согласию, какая же проблема является отправной. Затем берется следующая проблема и сравнивается с первой. Тогда:</a:t>
            </a:r>
          </a:p>
          <a:p>
            <a:pPr algn="just"/>
            <a:r>
              <a:rPr lang="ru-RU" dirty="0"/>
              <a:t>- если вторая проблема является причиной, условием для первой, она помещается уровнем ниже.</a:t>
            </a:r>
          </a:p>
          <a:p>
            <a:pPr algn="just"/>
            <a:r>
              <a:rPr lang="ru-RU" dirty="0"/>
              <a:t>- если она является следствием первой, она помещается выше.</a:t>
            </a:r>
          </a:p>
          <a:p>
            <a:pPr algn="just"/>
            <a:r>
              <a:rPr lang="ru-RU" dirty="0"/>
              <a:t>- если она не является ни следствием, ни причиной, она ставится на тот же уровень.</a:t>
            </a:r>
          </a:p>
          <a:p>
            <a:pPr marL="0" indent="0" algn="just">
              <a:buNone/>
            </a:pPr>
            <a:r>
              <a:rPr lang="ru-RU" dirty="0"/>
              <a:t>При наличии дерева проблем вопрос об очередности проблем решается очевидным образом: вышестоящие проблемы не могут быть решены, пока не решены нижестоящие.</a:t>
            </a:r>
          </a:p>
        </p:txBody>
      </p:sp>
    </p:spTree>
    <p:extLst>
      <p:ext uri="{BB962C8B-B14F-4D97-AF65-F5344CB8AC3E}">
        <p14:creationId xmlns:p14="http://schemas.microsoft.com/office/powerpoint/2010/main" val="515915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ПОСТРОИТЬ «ДЕРЕВО ПРОБЛЕМ»?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56603"/>
            <a:ext cx="11020865" cy="5220360"/>
          </a:xfrm>
        </p:spPr>
        <p:txBody>
          <a:bodyPr/>
          <a:lstStyle/>
          <a:p>
            <a:r>
              <a:rPr lang="ru-RU" dirty="0"/>
              <a:t>На «дереве проблем» причины располагаются ниже, следствия – </a:t>
            </a:r>
            <a:r>
              <a:rPr lang="ru-RU" dirty="0" smtClean="0"/>
              <a:t>выше. Между </a:t>
            </a:r>
            <a:r>
              <a:rPr lang="ru-RU" dirty="0"/>
              <a:t>ними прорисовываются причинно-следственные связи в виде стрелок, направленные от причины – к следствию.</a:t>
            </a:r>
          </a:p>
        </p:txBody>
      </p:sp>
      <p:pic>
        <p:nvPicPr>
          <p:cNvPr id="2050" name="Picture 2" descr="https://storage.yandexcloud.net/wr4img/262892_26_pic_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03" y="2437303"/>
            <a:ext cx="4956908" cy="373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061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Составление дерева проблем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Составленное </a:t>
            </a:r>
            <a:r>
              <a:rPr lang="ru-RU" dirty="0"/>
              <a:t>в результате качественно проведенного анализа дерево проблем должно выглядеть примерно так, как показано на </a:t>
            </a:r>
            <a:r>
              <a:rPr lang="ru-RU" dirty="0" smtClean="0"/>
              <a:t>рисунке . </a:t>
            </a:r>
            <a:r>
              <a:rPr lang="ru-RU" dirty="0"/>
              <a:t>Здесь серым цветом обозначены причины («корень»), желтым – сама проблема («ствол»), и зеленым – следствия проблемы («крона» дерева). Стрелками показаны причинно-следственные связи. Если вы не нашли корней, то не сможете решить проблему. Если не нашли ствол, то, в сущности, так и не поняли, какая именно проблема стоит перед вами. Если у вашего «дерева» отсутствует крона – это говорит о том, что либо вы не сможете оценить эффект от проделанной работы (то есть проблема вроде бы решена, но кому нужно ее решение и что оно даст непонятно), либо у вас есть свои, не совсем ясные причины скрывать от окружающих критерии эффективности вашей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484656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681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Примерная структура «дерева проблем»</a:t>
            </a:r>
          </a:p>
        </p:txBody>
      </p:sp>
      <p:pic>
        <p:nvPicPr>
          <p:cNvPr id="3074" name="Picture 2" descr="https://storage.yandexcloud.net/wr4img/262892_26_pic_2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310" y="2092912"/>
            <a:ext cx="633348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902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Дерево абитуриентов</a:t>
            </a:r>
            <a:endParaRPr lang="ru-RU" dirty="0"/>
          </a:p>
        </p:txBody>
      </p:sp>
      <p:pic>
        <p:nvPicPr>
          <p:cNvPr id="4098" name="Picture 2" descr="Дерево целей пример для студента схема: миссия компании эппл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117" y="2135518"/>
            <a:ext cx="6049108" cy="456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618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для самостоятельного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 примере слайда 14</a:t>
            </a:r>
          </a:p>
          <a:p>
            <a:endParaRPr lang="ru-RU" dirty="0"/>
          </a:p>
          <a:p>
            <a:r>
              <a:rPr lang="ru-RU" dirty="0" smtClean="0"/>
              <a:t>1. Составить дерево студента.</a:t>
            </a:r>
          </a:p>
          <a:p>
            <a:r>
              <a:rPr lang="ru-RU" dirty="0" smtClean="0"/>
              <a:t>2. Оформить схематически.</a:t>
            </a:r>
          </a:p>
          <a:p>
            <a:r>
              <a:rPr lang="ru-RU" dirty="0" smtClean="0"/>
              <a:t>3. Уметь озвучить свое решение.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36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 работы — изучить способы выявления и фиксации проблем предметной области.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Содержание работы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. Выберите и согласуйте с преподавателем предметную область, для которой будет решаться проблема. </a:t>
            </a:r>
          </a:p>
          <a:p>
            <a:r>
              <a:rPr lang="ru-RU" dirty="0" smtClean="0"/>
              <a:t>2. Сформулируйте проблему предметной области. </a:t>
            </a:r>
          </a:p>
          <a:p>
            <a:r>
              <a:rPr lang="ru-RU" dirty="0" smtClean="0"/>
              <a:t>3. Для лучшего понимания предметной области изучите различные источники информации о 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9945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Контрольные вопросы </a:t>
            </a:r>
          </a:p>
          <a:p>
            <a:r>
              <a:rPr lang="ru-RU" dirty="0" smtClean="0"/>
              <a:t>1. Кто такие </a:t>
            </a:r>
            <a:r>
              <a:rPr lang="ru-RU" dirty="0" err="1" smtClean="0"/>
              <a:t>стейкхолдеры</a:t>
            </a:r>
            <a:r>
              <a:rPr lang="ru-RU" dirty="0" smtClean="0"/>
              <a:t>? </a:t>
            </a:r>
          </a:p>
          <a:p>
            <a:r>
              <a:rPr lang="ru-RU" dirty="0" smtClean="0"/>
              <a:t>2. Зачем учитывать мнение </a:t>
            </a:r>
            <a:r>
              <a:rPr lang="ru-RU" dirty="0" err="1" smtClean="0"/>
              <a:t>стейкхолдеров</a:t>
            </a:r>
            <a:r>
              <a:rPr lang="ru-RU" dirty="0" smtClean="0"/>
              <a:t>? </a:t>
            </a:r>
          </a:p>
          <a:p>
            <a:r>
              <a:rPr lang="ru-RU" dirty="0" smtClean="0"/>
              <a:t>3. Должны ли </a:t>
            </a:r>
            <a:r>
              <a:rPr lang="ru-RU" dirty="0" err="1" smtClean="0"/>
              <a:t>стейкхолдеры</a:t>
            </a:r>
            <a:r>
              <a:rPr lang="ru-RU" dirty="0" smtClean="0"/>
              <a:t> участвовать в анализе проблемы? </a:t>
            </a:r>
          </a:p>
          <a:p>
            <a:r>
              <a:rPr lang="ru-RU" dirty="0" smtClean="0"/>
              <a:t>4. Что называется проблемным месивом? </a:t>
            </a:r>
          </a:p>
          <a:p>
            <a:r>
              <a:rPr lang="ru-RU" dirty="0" smtClean="0"/>
              <a:t>5. Что является динамическим вариантом проблемного месива? 6. Почему не следует решать проблему клиента в отрыве от проблемного месива? </a:t>
            </a:r>
          </a:p>
          <a:p>
            <a:r>
              <a:rPr lang="ru-RU" dirty="0" smtClean="0"/>
              <a:t>7. Как решаются трудности, возникающие при недоступности части </a:t>
            </a:r>
            <a:r>
              <a:rPr lang="ru-RU" dirty="0" err="1" smtClean="0"/>
              <a:t>стейкхолдеров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544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Кто такие </a:t>
            </a:r>
            <a:r>
              <a:rPr lang="ru-RU" b="1" dirty="0" err="1"/>
              <a:t>стейкхолдеры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9484"/>
            <a:ext cx="10852052" cy="54441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дословном переводе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stakeholder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 «держатель ставки», или «акционер». В бизнес-терминологии под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 любого субъекта, который как-то заинтересован в деятельности компании.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 лиц, которые: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вовлечены в проект — руководитель, сотрудники, инвесторы, подрядчики, партнёры;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пользоваться результатами проекта (на чьи интересы влияет проект) — клиенты, покупатели, бизнес-партнёры, руководители подразделений;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вовлечены в проект, но способны на него воздействовать — учредители, акционеры, регулирующие государственные структуры, СМИ.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заинтересованной стороны используют, когда речь идёт об интересах компании либо выполнении проекта.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теории организации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составляют окружение компании, которое в разной степени воздействует на бизнес.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проектами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считают стороны, взаимодействие с которыми обязательно для его успешного выполнения.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обоих случаях термин позволяет структурировать внешнее и внутреннее пространство, чтобы определить интересы лиц, от которых зависит результат работы. Когда известно, кто, как и на что влияет, становится гораздо проще выбрать оптимальные инструменты взаимодействия.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42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Выявление проблемного месива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Выявление проблемного месива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имеют интересы, которые нам предстоит учесть. Но для этого их необходимо знать. Пока же мы имеем лишь список обладателей интересов. Первая порция информации, которую нее обходимо получить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это его собственная оценка ситуации, проблемной для нашего клиента. Она может быть разной: у кого-то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быть свои проблемы (оценка отрицательна), кто-то вполне удовлетворен (оценка положительная), другие могут нейтрально относиться к реальности. Так прояснится «выражение лица» каждого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сути, мы должны выполнить работу, которую делали на первом этапе с клиентом, но теперь с каждым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отдельности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3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Выявление проблемного месива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Выявление проблемного месива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81" y="1352645"/>
            <a:ext cx="6002637" cy="371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23913" y="4410950"/>
            <a:ext cx="650396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12529"/>
                </a:solidFill>
                <a:latin typeface="system-ui"/>
              </a:rPr>
              <a:t>Полученный перечень субъективных оценок существующей реальности (которая для клиента является проблемной) Р. </a:t>
            </a:r>
            <a:r>
              <a:rPr lang="ru-RU" dirty="0" err="1">
                <a:solidFill>
                  <a:srgbClr val="212529"/>
                </a:solidFill>
                <a:latin typeface="system-ui"/>
              </a:rPr>
              <a:t>Акофф</a:t>
            </a:r>
            <a:r>
              <a:rPr lang="ru-RU" dirty="0">
                <a:solidFill>
                  <a:srgbClr val="212529"/>
                </a:solidFill>
                <a:latin typeface="system-ui"/>
              </a:rPr>
              <a:t> предложил называть проблемным месивом (</a:t>
            </a:r>
            <a:r>
              <a:rPr lang="ru-RU" dirty="0" err="1">
                <a:solidFill>
                  <a:srgbClr val="212529"/>
                </a:solidFill>
                <a:latin typeface="system-ui"/>
              </a:rPr>
              <a:t>mess</a:t>
            </a:r>
            <a:r>
              <a:rPr lang="ru-RU" dirty="0">
                <a:solidFill>
                  <a:srgbClr val="212529"/>
                </a:solidFill>
                <a:latin typeface="system-ui"/>
              </a:rPr>
              <a:t>). Хотя этот термин имеет легкий жаргонный оттенок (из-за чего некоторые авторы предпочитают называть его более сухо — «проблематикой»)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3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Технологии </a:t>
            </a:r>
            <a:r>
              <a:rPr lang="ru-RU" dirty="0"/>
              <a:t>выявления проблемного месива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 его методики,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 групповой формулировки» (NTG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Nominal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Technique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выявляет проблемное месиво путем постановки перед группой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вопроса: «Какие проблемы вы видите в данной проблемной ситуации?» Каждый из них создает письменную формулировку осознаваемых им проблем, и их распечатки вывешиваются на стену на общее обозрение. Минут через 15—30 генерация идей затухает. Затем проводится обсуждение каждой из них с целью уточнить, что именно имеет в виду автор. Такое обсуждение может занять два-три часа, а обсуждение идет в дискуссионной манере. Однако практика решения проблем реальной жизни крупных организаций показывает, что выявление их проблемного месива часто не может быть сведено лишь к разовому, однократному интервьюированию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877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Мозговой штурм </a:t>
            </a:r>
            <a:r>
              <a:rPr lang="ru-RU" dirty="0"/>
              <a:t>на сессии </a:t>
            </a:r>
            <a:r>
              <a:rPr lang="ru-RU" dirty="0" err="1"/>
              <a:t>стейкхолдеров</a:t>
            </a:r>
            <a:r>
              <a:rPr lang="ru-RU" dirty="0"/>
              <a:t> или их представителей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Иногда </a:t>
            </a:r>
            <a:r>
              <a:rPr lang="ru-RU" dirty="0"/>
              <a:t>формулирование проблемного месива можно свести к выявлению проблем </a:t>
            </a:r>
            <a:r>
              <a:rPr lang="ru-RU" dirty="0" err="1"/>
              <a:t>стейкхолдеров</a:t>
            </a:r>
            <a:r>
              <a:rPr lang="ru-RU" dirty="0"/>
              <a:t>, что можно выполнить по типу мозгового штурма на сессии </a:t>
            </a:r>
            <a:r>
              <a:rPr lang="ru-RU" dirty="0" err="1"/>
              <a:t>стейкхолдеров</a:t>
            </a:r>
            <a:r>
              <a:rPr lang="ru-RU" dirty="0"/>
              <a:t> или их представителей. Но при достаточно большой сложности ситуации может потребоваться более детальное ее рассмотрение. </a:t>
            </a:r>
          </a:p>
        </p:txBody>
      </p:sp>
    </p:spTree>
    <p:extLst>
      <p:ext uri="{BB962C8B-B14F-4D97-AF65-F5344CB8AC3E}">
        <p14:creationId xmlns:p14="http://schemas.microsoft.com/office/powerpoint/2010/main" val="3655710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Мозговой штурм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Выполнение анализа системы.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Это — подробное описание того, как организация или учреждение работает в настоящее время. Удобно это представить серией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блокксхем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показывающих, как в организации входной материал приобретается и преобразуется, как в ней проходят потоки денег и информации. Эти блок-схемы можно готовить по отдельности, но обычно полезно скомбинировать их в единую схему.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Выполнение анализа препятствий.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Определите те характеристики и свойства организации, которые мешают ее прогрессу или препятствуют изменениям (например, конфликты или традиции).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Определение сценариев (опорных проектов) возможного будущего.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Сформулируйте, к чему приведет ход событий, каково будущее организации, если будут отсутствовать изменения в ее существующих планах, программах, политике и практике. Это должно обнажить возможность саморазрушения организации, показать, как препятствия помешают произвести необходимые перемены.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4136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800</Words>
  <Application>Microsoft Office PowerPoint</Application>
  <PresentationFormat>Широкоэкранный</PresentationFormat>
  <Paragraphs>65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system-ui</vt:lpstr>
      <vt:lpstr>Times New Roman</vt:lpstr>
      <vt:lpstr>Trebuchet MS</vt:lpstr>
      <vt:lpstr>Wingdings 3</vt:lpstr>
      <vt:lpstr>Аспект</vt:lpstr>
      <vt:lpstr>Практическая работа 1</vt:lpstr>
      <vt:lpstr>Цель работы — изучить способы выявления и фиксации проблем предметной области.</vt:lpstr>
      <vt:lpstr>Контрольные вопросы:</vt:lpstr>
      <vt:lpstr>Кто такие стейкхолдеры </vt:lpstr>
      <vt:lpstr>Выявление проблемного месива</vt:lpstr>
      <vt:lpstr>Выявление проблемного месива </vt:lpstr>
      <vt:lpstr>Технологии выявления проблемного месива </vt:lpstr>
      <vt:lpstr>Мозговой штурм на сессии стейкхолдеров или их представителей</vt:lpstr>
      <vt:lpstr>Мозговой штурм</vt:lpstr>
      <vt:lpstr>Выявление проблемного месива. Иерархическое дерево проблем </vt:lpstr>
      <vt:lpstr>КАК ПОСТРОИТЬ «ДЕРЕВО ПРОБЛЕМ»? </vt:lpstr>
      <vt:lpstr>Составление дерева проблем</vt:lpstr>
      <vt:lpstr>Примерная структура «дерева проблем»</vt:lpstr>
      <vt:lpstr>Дерево абитуриентов</vt:lpstr>
      <vt:lpstr>Задача для самостоятельного решения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1</dc:title>
  <dc:creator>Александр</dc:creator>
  <cp:lastModifiedBy>Александр</cp:lastModifiedBy>
  <cp:revision>11</cp:revision>
  <dcterms:created xsi:type="dcterms:W3CDTF">2021-09-12T18:17:34Z</dcterms:created>
  <dcterms:modified xsi:type="dcterms:W3CDTF">2021-09-12T19:13:54Z</dcterms:modified>
</cp:coreProperties>
</file>